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70" r:id="rId2"/>
    <p:sldId id="268" r:id="rId3"/>
    <p:sldId id="258" r:id="rId4"/>
    <p:sldId id="259" r:id="rId5"/>
    <p:sldId id="260" r:id="rId6"/>
    <p:sldId id="269" r:id="rId7"/>
    <p:sldId id="261" r:id="rId8"/>
    <p:sldId id="262" r:id="rId9"/>
    <p:sldId id="263" r:id="rId10"/>
    <p:sldId id="264" r:id="rId11"/>
    <p:sldId id="265" r:id="rId12"/>
    <p:sldId id="266" r:id="rId13"/>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71"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48" y="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82580AB8-421E-4041-9F41-15714678592F}" type="datetimeFigureOut">
              <a:rPr lang="en-IE" smtClean="0"/>
              <a:t>11/11/2013</a:t>
            </a:fld>
            <a:endParaRPr lang="en-IE"/>
          </a:p>
        </p:txBody>
      </p:sp>
      <p:sp>
        <p:nvSpPr>
          <p:cNvPr id="4" name="Footer Placeholder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FE045A04-422E-487C-8D92-B2E0C7281CCB}" type="slidenum">
              <a:rPr lang="en-IE" smtClean="0"/>
              <a:t>‹#›</a:t>
            </a:fld>
            <a:endParaRPr lang="en-IE"/>
          </a:p>
        </p:txBody>
      </p:sp>
    </p:spTree>
    <p:extLst>
      <p:ext uri="{BB962C8B-B14F-4D97-AF65-F5344CB8AC3E}">
        <p14:creationId xmlns:p14="http://schemas.microsoft.com/office/powerpoint/2010/main" val="37361327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1174C210-8AD3-461D-BBF9-20D41CE0F22F}" type="datetimeFigureOut">
              <a:rPr lang="en-IE" smtClean="0"/>
              <a:t>11/11/2013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2A210FC-0957-438D-912E-899DBA5FE13D}" type="slidenum">
              <a:rPr lang="en-IE" smtClean="0"/>
              <a:t>‹#›</a:t>
            </a:fld>
            <a:endParaRPr lang="en-IE"/>
          </a:p>
        </p:txBody>
      </p:sp>
    </p:spTree>
    <p:extLst>
      <p:ext uri="{BB962C8B-B14F-4D97-AF65-F5344CB8AC3E}">
        <p14:creationId xmlns:p14="http://schemas.microsoft.com/office/powerpoint/2010/main" val="1868342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174C210-8AD3-461D-BBF9-20D41CE0F22F}" type="datetimeFigureOut">
              <a:rPr lang="en-IE" smtClean="0"/>
              <a:t>11/11/2013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2A210FC-0957-438D-912E-899DBA5FE13D}" type="slidenum">
              <a:rPr lang="en-IE" smtClean="0"/>
              <a:t>‹#›</a:t>
            </a:fld>
            <a:endParaRPr lang="en-IE"/>
          </a:p>
        </p:txBody>
      </p:sp>
    </p:spTree>
    <p:extLst>
      <p:ext uri="{BB962C8B-B14F-4D97-AF65-F5344CB8AC3E}">
        <p14:creationId xmlns:p14="http://schemas.microsoft.com/office/powerpoint/2010/main" val="225336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174C210-8AD3-461D-BBF9-20D41CE0F22F}" type="datetimeFigureOut">
              <a:rPr lang="en-IE" smtClean="0"/>
              <a:t>11/11/2013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2A210FC-0957-438D-912E-899DBA5FE13D}" type="slidenum">
              <a:rPr lang="en-IE" smtClean="0"/>
              <a:t>‹#›</a:t>
            </a:fld>
            <a:endParaRPr lang="en-IE"/>
          </a:p>
        </p:txBody>
      </p:sp>
    </p:spTree>
    <p:extLst>
      <p:ext uri="{BB962C8B-B14F-4D97-AF65-F5344CB8AC3E}">
        <p14:creationId xmlns:p14="http://schemas.microsoft.com/office/powerpoint/2010/main" val="3095989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174C210-8AD3-461D-BBF9-20D41CE0F22F}" type="datetimeFigureOut">
              <a:rPr lang="en-IE" smtClean="0"/>
              <a:t>11/11/2013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2A210FC-0957-438D-912E-899DBA5FE13D}" type="slidenum">
              <a:rPr lang="en-IE" smtClean="0"/>
              <a:t>‹#›</a:t>
            </a:fld>
            <a:endParaRPr lang="en-IE"/>
          </a:p>
        </p:txBody>
      </p:sp>
    </p:spTree>
    <p:extLst>
      <p:ext uri="{BB962C8B-B14F-4D97-AF65-F5344CB8AC3E}">
        <p14:creationId xmlns:p14="http://schemas.microsoft.com/office/powerpoint/2010/main" val="3269326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74C210-8AD3-461D-BBF9-20D41CE0F22F}" type="datetimeFigureOut">
              <a:rPr lang="en-IE" smtClean="0"/>
              <a:t>11/11/2013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2A210FC-0957-438D-912E-899DBA5FE13D}" type="slidenum">
              <a:rPr lang="en-IE" smtClean="0"/>
              <a:t>‹#›</a:t>
            </a:fld>
            <a:endParaRPr lang="en-IE"/>
          </a:p>
        </p:txBody>
      </p:sp>
    </p:spTree>
    <p:extLst>
      <p:ext uri="{BB962C8B-B14F-4D97-AF65-F5344CB8AC3E}">
        <p14:creationId xmlns:p14="http://schemas.microsoft.com/office/powerpoint/2010/main" val="416191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1174C210-8AD3-461D-BBF9-20D41CE0F22F}" type="datetimeFigureOut">
              <a:rPr lang="en-IE" smtClean="0"/>
              <a:t>11/11/2013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2A210FC-0957-438D-912E-899DBA5FE13D}" type="slidenum">
              <a:rPr lang="en-IE" smtClean="0"/>
              <a:t>‹#›</a:t>
            </a:fld>
            <a:endParaRPr lang="en-IE"/>
          </a:p>
        </p:txBody>
      </p:sp>
    </p:spTree>
    <p:extLst>
      <p:ext uri="{BB962C8B-B14F-4D97-AF65-F5344CB8AC3E}">
        <p14:creationId xmlns:p14="http://schemas.microsoft.com/office/powerpoint/2010/main" val="45102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1174C210-8AD3-461D-BBF9-20D41CE0F22F}" type="datetimeFigureOut">
              <a:rPr lang="en-IE" smtClean="0"/>
              <a:t>11/11/2013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12A210FC-0957-438D-912E-899DBA5FE13D}" type="slidenum">
              <a:rPr lang="en-IE" smtClean="0"/>
              <a:t>‹#›</a:t>
            </a:fld>
            <a:endParaRPr lang="en-IE"/>
          </a:p>
        </p:txBody>
      </p:sp>
    </p:spTree>
    <p:extLst>
      <p:ext uri="{BB962C8B-B14F-4D97-AF65-F5344CB8AC3E}">
        <p14:creationId xmlns:p14="http://schemas.microsoft.com/office/powerpoint/2010/main" val="697996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1174C210-8AD3-461D-BBF9-20D41CE0F22F}" type="datetimeFigureOut">
              <a:rPr lang="en-IE" smtClean="0"/>
              <a:t>11/11/2013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12A210FC-0957-438D-912E-899DBA5FE13D}" type="slidenum">
              <a:rPr lang="en-IE" smtClean="0"/>
              <a:t>‹#›</a:t>
            </a:fld>
            <a:endParaRPr lang="en-IE"/>
          </a:p>
        </p:txBody>
      </p:sp>
    </p:spTree>
    <p:extLst>
      <p:ext uri="{BB962C8B-B14F-4D97-AF65-F5344CB8AC3E}">
        <p14:creationId xmlns:p14="http://schemas.microsoft.com/office/powerpoint/2010/main" val="63750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74C210-8AD3-461D-BBF9-20D41CE0F22F}" type="datetimeFigureOut">
              <a:rPr lang="en-IE" smtClean="0"/>
              <a:t>11/11/2013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12A210FC-0957-438D-912E-899DBA5FE13D}" type="slidenum">
              <a:rPr lang="en-IE" smtClean="0"/>
              <a:t>‹#›</a:t>
            </a:fld>
            <a:endParaRPr lang="en-IE"/>
          </a:p>
        </p:txBody>
      </p:sp>
    </p:spTree>
    <p:extLst>
      <p:ext uri="{BB962C8B-B14F-4D97-AF65-F5344CB8AC3E}">
        <p14:creationId xmlns:p14="http://schemas.microsoft.com/office/powerpoint/2010/main" val="3525081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74C210-8AD3-461D-BBF9-20D41CE0F22F}" type="datetimeFigureOut">
              <a:rPr lang="en-IE" smtClean="0"/>
              <a:t>11/11/2013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2A210FC-0957-438D-912E-899DBA5FE13D}" type="slidenum">
              <a:rPr lang="en-IE" smtClean="0"/>
              <a:t>‹#›</a:t>
            </a:fld>
            <a:endParaRPr lang="en-IE"/>
          </a:p>
        </p:txBody>
      </p:sp>
    </p:spTree>
    <p:extLst>
      <p:ext uri="{BB962C8B-B14F-4D97-AF65-F5344CB8AC3E}">
        <p14:creationId xmlns:p14="http://schemas.microsoft.com/office/powerpoint/2010/main" val="1809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74C210-8AD3-461D-BBF9-20D41CE0F22F}" type="datetimeFigureOut">
              <a:rPr lang="en-IE" smtClean="0"/>
              <a:t>11/11/2013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2A210FC-0957-438D-912E-899DBA5FE13D}" type="slidenum">
              <a:rPr lang="en-IE" smtClean="0"/>
              <a:t>‹#›</a:t>
            </a:fld>
            <a:endParaRPr lang="en-IE"/>
          </a:p>
        </p:txBody>
      </p:sp>
    </p:spTree>
    <p:extLst>
      <p:ext uri="{BB962C8B-B14F-4D97-AF65-F5344CB8AC3E}">
        <p14:creationId xmlns:p14="http://schemas.microsoft.com/office/powerpoint/2010/main" val="1504045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74C210-8AD3-461D-BBF9-20D41CE0F22F}" type="datetimeFigureOut">
              <a:rPr lang="en-IE" smtClean="0"/>
              <a:t>11/11/2013</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A210FC-0957-438D-912E-899DBA5FE13D}" type="slidenum">
              <a:rPr lang="en-IE" smtClean="0"/>
              <a:t>‹#›</a:t>
            </a:fld>
            <a:endParaRPr lang="en-IE"/>
          </a:p>
        </p:txBody>
      </p:sp>
    </p:spTree>
    <p:extLst>
      <p:ext uri="{BB962C8B-B14F-4D97-AF65-F5344CB8AC3E}">
        <p14:creationId xmlns:p14="http://schemas.microsoft.com/office/powerpoint/2010/main" val="4217270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Tom </a:t>
            </a:r>
            <a:r>
              <a:rPr lang="en-IE" dirty="0" err="1" smtClean="0"/>
              <a:t>Crean’s</a:t>
            </a:r>
            <a:r>
              <a:rPr lang="en-IE" dirty="0" smtClean="0"/>
              <a:t> Early Life</a:t>
            </a:r>
            <a:endParaRPr lang="en-IE" dirty="0"/>
          </a:p>
        </p:txBody>
      </p:sp>
      <p:sp>
        <p:nvSpPr>
          <p:cNvPr id="3" name="Content Placeholder 2"/>
          <p:cNvSpPr>
            <a:spLocks noGrp="1"/>
          </p:cNvSpPr>
          <p:nvPr>
            <p:ph idx="1"/>
          </p:nvPr>
        </p:nvSpPr>
        <p:spPr/>
        <p:txBody>
          <a:bodyPr>
            <a:normAutofit fontScale="92500" lnSpcReduction="20000"/>
          </a:bodyPr>
          <a:lstStyle/>
          <a:p>
            <a:r>
              <a:rPr lang="en-IE" dirty="0" smtClean="0"/>
              <a:t>Tom </a:t>
            </a:r>
            <a:r>
              <a:rPr lang="en-IE" dirty="0" err="1" smtClean="0"/>
              <a:t>Crean</a:t>
            </a:r>
            <a:r>
              <a:rPr lang="en-IE" dirty="0" smtClean="0"/>
              <a:t> was born on 20 July 1877, in </a:t>
            </a:r>
            <a:r>
              <a:rPr lang="en-IE" dirty="0" err="1" smtClean="0"/>
              <a:t>Annascaul</a:t>
            </a:r>
            <a:r>
              <a:rPr lang="en-IE" dirty="0" smtClean="0"/>
              <a:t>, Co Kerry into a poor farming household. He joined the Royal Navy at the age of 15 and spent the next seven years learning his skills as a junior seaman. What makes Tom’s life interesting is that he took part in three of the most famous expeditions to Antarctica at the turn of the 20th century in what was known as the Heroic Age of Antarctica Exploration. Tom </a:t>
            </a:r>
            <a:r>
              <a:rPr lang="en-IE" dirty="0" err="1" smtClean="0"/>
              <a:t>Crean</a:t>
            </a:r>
            <a:r>
              <a:rPr lang="en-IE" dirty="0" smtClean="0"/>
              <a:t> was a pivotal figure, greatly involved in the great exploits of Scott and </a:t>
            </a:r>
            <a:r>
              <a:rPr lang="en-IE" dirty="0" err="1" smtClean="0"/>
              <a:t>Shackleton</a:t>
            </a:r>
            <a:r>
              <a:rPr lang="en-IE" dirty="0" smtClean="0"/>
              <a:t>. </a:t>
            </a:r>
          </a:p>
        </p:txBody>
      </p:sp>
    </p:spTree>
    <p:extLst>
      <p:ext uri="{BB962C8B-B14F-4D97-AF65-F5344CB8AC3E}">
        <p14:creationId xmlns:p14="http://schemas.microsoft.com/office/powerpoint/2010/main" val="3422449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Trans-Antarctic Expedition</a:t>
            </a:r>
            <a:br>
              <a:rPr lang="en-IE" dirty="0" smtClean="0"/>
            </a:br>
            <a:r>
              <a:rPr lang="en-IE" dirty="0" smtClean="0"/>
              <a:t>(Endurance Expedition), 1914–17</a:t>
            </a:r>
            <a:endParaRPr lang="en-IE" dirty="0"/>
          </a:p>
        </p:txBody>
      </p:sp>
      <p:sp>
        <p:nvSpPr>
          <p:cNvPr id="3" name="Content Placeholder 2"/>
          <p:cNvSpPr>
            <a:spLocks noGrp="1"/>
          </p:cNvSpPr>
          <p:nvPr>
            <p:ph idx="1"/>
          </p:nvPr>
        </p:nvSpPr>
        <p:spPr/>
        <p:txBody>
          <a:bodyPr>
            <a:normAutofit fontScale="85000" lnSpcReduction="20000"/>
          </a:bodyPr>
          <a:lstStyle/>
          <a:p>
            <a:r>
              <a:rPr lang="en-IE" dirty="0" smtClean="0"/>
              <a:t>In 1914, </a:t>
            </a:r>
            <a:r>
              <a:rPr lang="en-IE" dirty="0" err="1" smtClean="0"/>
              <a:t>Crean</a:t>
            </a:r>
            <a:r>
              <a:rPr lang="en-IE" dirty="0" smtClean="0"/>
              <a:t> was invited by Ernest </a:t>
            </a:r>
            <a:r>
              <a:rPr lang="en-IE" dirty="0" err="1" smtClean="0"/>
              <a:t>Shackleton</a:t>
            </a:r>
            <a:r>
              <a:rPr lang="en-IE" dirty="0" smtClean="0"/>
              <a:t> to join his expedition to be the first to cross the southern continent from coast to coast. He duly accepted the invitation and </a:t>
            </a:r>
            <a:r>
              <a:rPr lang="en-IE" dirty="0" err="1" smtClean="0"/>
              <a:t>Shackleton’s</a:t>
            </a:r>
            <a:r>
              <a:rPr lang="en-IE" dirty="0" smtClean="0"/>
              <a:t> ship, the Endurance, embarked from London in August that year, just as the First World War began. </a:t>
            </a:r>
            <a:r>
              <a:rPr lang="en-IE" dirty="0" err="1" smtClean="0"/>
              <a:t>Crean</a:t>
            </a:r>
            <a:r>
              <a:rPr lang="en-IE" dirty="0"/>
              <a:t> </a:t>
            </a:r>
            <a:r>
              <a:rPr lang="en-IE" dirty="0" smtClean="0"/>
              <a:t>joined </a:t>
            </a:r>
            <a:r>
              <a:rPr lang="en-IE" dirty="0" err="1" smtClean="0"/>
              <a:t>Shackleton’s</a:t>
            </a:r>
            <a:r>
              <a:rPr lang="en-IE" dirty="0" smtClean="0"/>
              <a:t> Imperial Transantarctic Expedition with a varied range of duties. In the absence of a Canadian dog-handling expert who was hired but never appeared, </a:t>
            </a:r>
            <a:r>
              <a:rPr lang="en-IE" dirty="0" err="1" smtClean="0"/>
              <a:t>Crean</a:t>
            </a:r>
            <a:r>
              <a:rPr lang="en-IE" dirty="0" smtClean="0"/>
              <a:t> took charge of one of the dog-handling teams, and was later involved in the care and nurture of the pups born to one of his dogs, Sally, early in the expedition.</a:t>
            </a:r>
            <a:endParaRPr lang="en-IE" dirty="0"/>
          </a:p>
        </p:txBody>
      </p:sp>
    </p:spTree>
    <p:extLst>
      <p:ext uri="{BB962C8B-B14F-4D97-AF65-F5344CB8AC3E}">
        <p14:creationId xmlns:p14="http://schemas.microsoft.com/office/powerpoint/2010/main" val="3812057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92500" lnSpcReduction="10000"/>
          </a:bodyPr>
          <a:lstStyle/>
          <a:p>
            <a:r>
              <a:rPr lang="en-IE" dirty="0" smtClean="0"/>
              <a:t>The Endurance sailed into the Weddell Sea in early 1915, aiming for </a:t>
            </a:r>
            <a:r>
              <a:rPr lang="en-IE" dirty="0" err="1" smtClean="0"/>
              <a:t>Vahsel</a:t>
            </a:r>
            <a:r>
              <a:rPr lang="en-IE" dirty="0" smtClean="0"/>
              <a:t> Bay on the other side of the continent to McMurdo Sound. Things, however, did not turn out as planned. With no more than 80 miles to go to </a:t>
            </a:r>
            <a:r>
              <a:rPr lang="en-IE" dirty="0" err="1" smtClean="0"/>
              <a:t>Vahsel</a:t>
            </a:r>
            <a:r>
              <a:rPr lang="en-IE" dirty="0" smtClean="0"/>
              <a:t> Bay, the Endurance got wedged in pack ice and was to remain in that state until it was eventually crushed by the ice and sank 10 months later. The team had no choice but to stay with the ship, as it moved slowly north with the ice. </a:t>
            </a:r>
            <a:endParaRPr lang="en-IE" dirty="0"/>
          </a:p>
        </p:txBody>
      </p:sp>
    </p:spTree>
    <p:extLst>
      <p:ext uri="{BB962C8B-B14F-4D97-AF65-F5344CB8AC3E}">
        <p14:creationId xmlns:p14="http://schemas.microsoft.com/office/powerpoint/2010/main" val="2822593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85000" lnSpcReduction="20000"/>
          </a:bodyPr>
          <a:lstStyle/>
          <a:p>
            <a:r>
              <a:rPr lang="en-IE" dirty="0" smtClean="0"/>
              <a:t>After 15 months adrift on the ice, conditions finally improved to the extent that the expedition’s three small boats could be launched. What followed were six days and nights of horrific conditions, the whole team freezing from continuous soakings and high winds. All three boats safely reached Elephant Island on 15 April, 1916 Elephant Island was an island . </a:t>
            </a:r>
            <a:r>
              <a:rPr lang="en-IE" dirty="0" err="1" smtClean="0"/>
              <a:t>Crean</a:t>
            </a:r>
            <a:r>
              <a:rPr lang="en-IE" dirty="0" smtClean="0"/>
              <a:t> was one of the “four fittest men” detailed by </a:t>
            </a:r>
            <a:r>
              <a:rPr lang="en-IE" dirty="0" err="1" smtClean="0"/>
              <a:t>Shackleton</a:t>
            </a:r>
            <a:r>
              <a:rPr lang="en-IE" dirty="0" smtClean="0"/>
              <a:t> to find a safe camping-ground. </a:t>
            </a:r>
            <a:r>
              <a:rPr lang="en-IE" dirty="0" err="1" smtClean="0"/>
              <a:t>Shackleton</a:t>
            </a:r>
            <a:r>
              <a:rPr lang="en-IE" dirty="0" smtClean="0"/>
              <a:t> decided that, rather than waiting for a rescue ship that would probably never arrive, that one of the lifeboats should be strengthened so that a crew could sail it to South Georgia and arrange a rescue.</a:t>
            </a:r>
          </a:p>
        </p:txBody>
      </p:sp>
    </p:spTree>
    <p:extLst>
      <p:ext uri="{BB962C8B-B14F-4D97-AF65-F5344CB8AC3E}">
        <p14:creationId xmlns:p14="http://schemas.microsoft.com/office/powerpoint/2010/main" val="303211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a:xfrm>
            <a:off x="467544" y="1340768"/>
            <a:ext cx="8229600" cy="4525963"/>
          </a:xfrm>
        </p:spPr>
        <p:txBody>
          <a:bodyPr>
            <a:normAutofit fontScale="92500" lnSpcReduction="20000"/>
          </a:bodyPr>
          <a:lstStyle/>
          <a:p>
            <a:r>
              <a:rPr lang="en-IE" dirty="0" smtClean="0"/>
              <a:t>His contribution to these expeditions was enormous and on more than one occasion he risked his life to save others. His character and general good humour under difficulties make him a worthy hero. His feats, rank in history, among the greatest survival stories every told. His adventures took place in the early 1900’s. At that time they had no communications with a home base or outpost, their equipment was basic and they travelled into unknown and unmapped territory under the worst of weather conditions.</a:t>
            </a:r>
          </a:p>
          <a:p>
            <a:endParaRPr lang="en-IE" dirty="0"/>
          </a:p>
        </p:txBody>
      </p:sp>
    </p:spTree>
    <p:extLst>
      <p:ext uri="{BB962C8B-B14F-4D97-AF65-F5344CB8AC3E}">
        <p14:creationId xmlns:p14="http://schemas.microsoft.com/office/powerpoint/2010/main" val="1021051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4525963"/>
          </a:xfrm>
        </p:spPr>
        <p:txBody>
          <a:bodyPr>
            <a:noAutofit/>
          </a:bodyPr>
          <a:lstStyle/>
          <a:p>
            <a:r>
              <a:rPr lang="en-IE" sz="2400" dirty="0" err="1" smtClean="0"/>
              <a:t>Crean</a:t>
            </a:r>
            <a:r>
              <a:rPr lang="en-IE" sz="2400" dirty="0" smtClean="0"/>
              <a:t> had left the family farm near </a:t>
            </a:r>
            <a:r>
              <a:rPr lang="en-IE" sz="2400" dirty="0" err="1" smtClean="0"/>
              <a:t>Annascaul</a:t>
            </a:r>
            <a:r>
              <a:rPr lang="en-IE" sz="2400" dirty="0" smtClean="0"/>
              <a:t> to enlist in the British Royal Navy at the age of 15. While serving on HMS </a:t>
            </a:r>
            <a:r>
              <a:rPr lang="en-IE" sz="2400" dirty="0" err="1" smtClean="0"/>
              <a:t>Ringarooma</a:t>
            </a:r>
            <a:r>
              <a:rPr lang="en-IE" sz="2400" dirty="0" smtClean="0"/>
              <a:t> in New Zealand, he volunteered to join Scott’s British National Antarctic Expedition on Discovery which was his first Expedition. Having proved himself on this expedition he was chosen to take part in the next expedition of Robert Falcon Scott on the Terra Nova Expedition. </a:t>
            </a:r>
            <a:r>
              <a:rPr lang="en-IE" sz="2400" dirty="0" err="1" smtClean="0"/>
              <a:t>Crean’s</a:t>
            </a:r>
            <a:r>
              <a:rPr lang="en-IE" sz="2400" dirty="0" smtClean="0"/>
              <a:t> third Antarctic venture was as part of the Imperial Trans - Antarctic Expedition on Endurance led by Ernest </a:t>
            </a:r>
            <a:r>
              <a:rPr lang="en-IE" sz="2400" dirty="0" err="1" smtClean="0"/>
              <a:t>Shackleton</a:t>
            </a:r>
            <a:r>
              <a:rPr lang="en-IE" sz="2400" dirty="0"/>
              <a:t>.</a:t>
            </a:r>
            <a:r>
              <a:rPr lang="en-IE" sz="2400" dirty="0" smtClean="0"/>
              <a:t> </a:t>
            </a:r>
            <a:r>
              <a:rPr lang="en-IE" sz="2400" dirty="0" err="1" smtClean="0"/>
              <a:t>Crean’s</a:t>
            </a:r>
            <a:r>
              <a:rPr lang="en-IE" sz="2400" dirty="0" smtClean="0"/>
              <a:t> contributions to these expeditions earned him a total of three Polar Medals. In 1920 he retired from the navy and moved back to County Kerry. In his home town of </a:t>
            </a:r>
            <a:r>
              <a:rPr lang="en-IE" sz="2400" dirty="0" err="1" smtClean="0"/>
              <a:t>Annascaul</a:t>
            </a:r>
            <a:r>
              <a:rPr lang="en-IE" sz="2400" dirty="0" smtClean="0"/>
              <a:t>, </a:t>
            </a:r>
            <a:r>
              <a:rPr lang="en-IE" sz="2400" dirty="0" err="1" smtClean="0"/>
              <a:t>Crean</a:t>
            </a:r>
            <a:r>
              <a:rPr lang="en-IE" sz="2400" dirty="0" smtClean="0"/>
              <a:t> and his wife Ellen opened a </a:t>
            </a:r>
            <a:r>
              <a:rPr lang="en-IE" sz="2400" dirty="0" err="1" smtClean="0"/>
              <a:t>Pubcalled</a:t>
            </a:r>
            <a:r>
              <a:rPr lang="en-IE" sz="2400" dirty="0" smtClean="0"/>
              <a:t> the “South Pole Inn”. He lived there quietly until his death in 1938. He died of </a:t>
            </a:r>
            <a:r>
              <a:rPr lang="en-IE" sz="2400" dirty="0" err="1" smtClean="0"/>
              <a:t>appendicitus</a:t>
            </a:r>
            <a:r>
              <a:rPr lang="en-IE" sz="2400" dirty="0" smtClean="0"/>
              <a:t>. </a:t>
            </a:r>
            <a:endParaRPr lang="en-IE" sz="2400" dirty="0"/>
          </a:p>
        </p:txBody>
      </p:sp>
    </p:spTree>
    <p:extLst>
      <p:ext uri="{BB962C8B-B14F-4D97-AF65-F5344CB8AC3E}">
        <p14:creationId xmlns:p14="http://schemas.microsoft.com/office/powerpoint/2010/main" val="3642475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Discovery Expedition</a:t>
            </a:r>
            <a:br>
              <a:rPr lang="en-IE" dirty="0" smtClean="0"/>
            </a:br>
            <a:r>
              <a:rPr lang="en-IE" dirty="0" smtClean="0"/>
              <a:t>1901-1904</a:t>
            </a:r>
            <a:endParaRPr lang="en-IE" dirty="0"/>
          </a:p>
        </p:txBody>
      </p:sp>
      <p:sp>
        <p:nvSpPr>
          <p:cNvPr id="3" name="Content Placeholder 2"/>
          <p:cNvSpPr>
            <a:spLocks noGrp="1"/>
          </p:cNvSpPr>
          <p:nvPr>
            <p:ph idx="1"/>
          </p:nvPr>
        </p:nvSpPr>
        <p:spPr/>
        <p:txBody>
          <a:bodyPr>
            <a:normAutofit fontScale="85000" lnSpcReduction="20000"/>
          </a:bodyPr>
          <a:lstStyle/>
          <a:p>
            <a:r>
              <a:rPr lang="en-IE" dirty="0" smtClean="0"/>
              <a:t>It </a:t>
            </a:r>
            <a:r>
              <a:rPr lang="en-IE" dirty="0"/>
              <a:t>was during a routine journey to New Zealand that </a:t>
            </a:r>
            <a:r>
              <a:rPr lang="en-IE" dirty="0" err="1"/>
              <a:t>Crean</a:t>
            </a:r>
            <a:r>
              <a:rPr lang="en-IE" dirty="0"/>
              <a:t> </a:t>
            </a:r>
            <a:r>
              <a:rPr lang="en-IE" dirty="0" smtClean="0"/>
              <a:t>first booked </a:t>
            </a:r>
            <a:r>
              <a:rPr lang="en-IE" dirty="0"/>
              <a:t>his place with history. A crew replacement position </a:t>
            </a:r>
            <a:r>
              <a:rPr lang="en-IE" dirty="0" smtClean="0"/>
              <a:t>became available </a:t>
            </a:r>
            <a:r>
              <a:rPr lang="en-IE" dirty="0"/>
              <a:t>on Robert Falcon Scott’s ship Discovery and </a:t>
            </a:r>
            <a:r>
              <a:rPr lang="en-IE" dirty="0" err="1" smtClean="0"/>
              <a:t>Crean</a:t>
            </a:r>
            <a:r>
              <a:rPr lang="en-IE" dirty="0" smtClean="0"/>
              <a:t> signed </a:t>
            </a:r>
            <a:r>
              <a:rPr lang="en-IE" dirty="0"/>
              <a:t>up. The ship was bound for Antarctica with one of the </a:t>
            </a:r>
            <a:r>
              <a:rPr lang="en-IE" dirty="0" smtClean="0"/>
              <a:t>first British </a:t>
            </a:r>
            <a:r>
              <a:rPr lang="en-IE" dirty="0"/>
              <a:t>expeditions to explore the interior of the continent. </a:t>
            </a:r>
            <a:r>
              <a:rPr lang="en-IE" dirty="0" smtClean="0"/>
              <a:t>The Discovery </a:t>
            </a:r>
            <a:r>
              <a:rPr lang="en-IE" dirty="0"/>
              <a:t>reached the McMurdo Sound early in 1902 and was </a:t>
            </a:r>
            <a:r>
              <a:rPr lang="en-IE" dirty="0" smtClean="0"/>
              <a:t>to remain </a:t>
            </a:r>
            <a:r>
              <a:rPr lang="en-IE" dirty="0"/>
              <a:t>there for two years. The members of the ship spent the </a:t>
            </a:r>
            <a:r>
              <a:rPr lang="en-IE" dirty="0" smtClean="0"/>
              <a:t>time carrying </a:t>
            </a:r>
            <a:r>
              <a:rPr lang="en-IE" dirty="0"/>
              <a:t>out a variety of scientific studies along with a number </a:t>
            </a:r>
            <a:r>
              <a:rPr lang="en-IE" dirty="0" smtClean="0"/>
              <a:t>of exploratory </a:t>
            </a:r>
            <a:r>
              <a:rPr lang="en-IE" dirty="0"/>
              <a:t>forays deep into the continent, going further south </a:t>
            </a:r>
            <a:r>
              <a:rPr lang="en-IE" dirty="0" smtClean="0"/>
              <a:t>than any </a:t>
            </a:r>
            <a:r>
              <a:rPr lang="en-IE" dirty="0"/>
              <a:t>men had ever gone </a:t>
            </a:r>
            <a:r>
              <a:rPr lang="en-IE" dirty="0" smtClean="0"/>
              <a:t>before. </a:t>
            </a:r>
          </a:p>
          <a:p>
            <a:endParaRPr lang="en-IE" dirty="0"/>
          </a:p>
        </p:txBody>
      </p:sp>
    </p:spTree>
    <p:extLst>
      <p:ext uri="{BB962C8B-B14F-4D97-AF65-F5344CB8AC3E}">
        <p14:creationId xmlns:p14="http://schemas.microsoft.com/office/powerpoint/2010/main" val="2131528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92500"/>
          </a:bodyPr>
          <a:lstStyle/>
          <a:p>
            <a:r>
              <a:rPr lang="en-IE" dirty="0" err="1" smtClean="0"/>
              <a:t>Crean</a:t>
            </a:r>
            <a:r>
              <a:rPr lang="en-IE" dirty="0" smtClean="0"/>
              <a:t> proved to be one of the most consistent people in the party</a:t>
            </a:r>
            <a:r>
              <a:rPr lang="en-IE" dirty="0"/>
              <a:t>.</a:t>
            </a:r>
            <a:r>
              <a:rPr lang="en-IE" dirty="0" smtClean="0"/>
              <a:t> Over the expedition as a whole only seven of the 48-member party logged more time in harness than </a:t>
            </a:r>
            <a:r>
              <a:rPr lang="en-IE" dirty="0" err="1" smtClean="0"/>
              <a:t>Crean’s</a:t>
            </a:r>
            <a:r>
              <a:rPr lang="en-IE" dirty="0" smtClean="0"/>
              <a:t> 149 days. It was at this time that he formed close friendships with William </a:t>
            </a:r>
            <a:r>
              <a:rPr lang="en-IE" dirty="0" err="1" smtClean="0"/>
              <a:t>Lashly</a:t>
            </a:r>
            <a:r>
              <a:rPr lang="en-IE" dirty="0" smtClean="0"/>
              <a:t> and Edgar Evans all three would establish themselves as seasoned polar explorers over the next decade. </a:t>
            </a:r>
          </a:p>
          <a:p>
            <a:r>
              <a:rPr lang="en-IE" dirty="0" smtClean="0"/>
              <a:t>. </a:t>
            </a:r>
          </a:p>
        </p:txBody>
      </p:sp>
    </p:spTree>
    <p:extLst>
      <p:ext uri="{BB962C8B-B14F-4D97-AF65-F5344CB8AC3E}">
        <p14:creationId xmlns:p14="http://schemas.microsoft.com/office/powerpoint/2010/main" val="4177983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During the Antarctic winter of 1902 Discovery became locked in the ice. Efforts to free her during the summer of 1902–03 failed, and although some of the expedition’s members (including Ernest </a:t>
            </a:r>
            <a:r>
              <a:rPr lang="en-IE" dirty="0" err="1" smtClean="0"/>
              <a:t>Shackleton</a:t>
            </a:r>
            <a:r>
              <a:rPr lang="en-IE" dirty="0" smtClean="0"/>
              <a:t>) left in a relief ship, </a:t>
            </a:r>
            <a:r>
              <a:rPr lang="en-IE" dirty="0" err="1" smtClean="0"/>
              <a:t>Crean</a:t>
            </a:r>
            <a:r>
              <a:rPr lang="en-IE" dirty="0" smtClean="0"/>
              <a:t> and the majority of the party remained in the Antarctic until the ship was finally freed in February 1904</a:t>
            </a:r>
            <a:endParaRPr lang="en-IE" dirty="0"/>
          </a:p>
        </p:txBody>
      </p:sp>
    </p:spTree>
    <p:extLst>
      <p:ext uri="{BB962C8B-B14F-4D97-AF65-F5344CB8AC3E}">
        <p14:creationId xmlns:p14="http://schemas.microsoft.com/office/powerpoint/2010/main" val="2719601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Terra Nova Expedition 1910- 1913</a:t>
            </a:r>
            <a:endParaRPr lang="en-IE" dirty="0"/>
          </a:p>
        </p:txBody>
      </p:sp>
      <p:sp>
        <p:nvSpPr>
          <p:cNvPr id="3" name="Content Placeholder 2"/>
          <p:cNvSpPr>
            <a:spLocks noGrp="1"/>
          </p:cNvSpPr>
          <p:nvPr>
            <p:ph idx="1"/>
          </p:nvPr>
        </p:nvSpPr>
        <p:spPr/>
        <p:txBody>
          <a:bodyPr>
            <a:normAutofit fontScale="85000" lnSpcReduction="20000"/>
          </a:bodyPr>
          <a:lstStyle/>
          <a:p>
            <a:r>
              <a:rPr lang="en-IE" dirty="0" smtClean="0"/>
              <a:t>Scott’s ship, the Terra Nova, set sail from London in 1910, reaching McMurdo Sound in the first days of 1911. The team quickly began to prepare for the journey to the Pole, setting up supply depots at strategic points along the chosen route to assist the Polar exploration team on their return to base camp. Returning from one of the depots, </a:t>
            </a:r>
            <a:r>
              <a:rPr lang="en-IE" dirty="0" err="1" smtClean="0"/>
              <a:t>Crean</a:t>
            </a:r>
            <a:r>
              <a:rPr lang="en-IE" dirty="0" smtClean="0"/>
              <a:t> and two other men, became stranded on an ice floe surrounded by killer whales. </a:t>
            </a:r>
            <a:r>
              <a:rPr lang="en-IE" dirty="0" err="1" smtClean="0"/>
              <a:t>Crean</a:t>
            </a:r>
            <a:r>
              <a:rPr lang="en-IE" dirty="0" smtClean="0"/>
              <a:t> set off on his own to seek help, jumping from floe to floe, seemingly unaware of the huge risks he was taking with his own life. He reached base camp within a few hours and a party was dispatched to rescue his colleagues.</a:t>
            </a:r>
            <a:endParaRPr lang="en-IE" dirty="0"/>
          </a:p>
        </p:txBody>
      </p:sp>
    </p:spTree>
    <p:extLst>
      <p:ext uri="{BB962C8B-B14F-4D97-AF65-F5344CB8AC3E}">
        <p14:creationId xmlns:p14="http://schemas.microsoft.com/office/powerpoint/2010/main" val="1548094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70000" lnSpcReduction="20000"/>
          </a:bodyPr>
          <a:lstStyle/>
          <a:p>
            <a:r>
              <a:rPr lang="en-IE" dirty="0" smtClean="0"/>
              <a:t>Shortly after the end of the dark Antarctic winter, the journey to reach the South Pole commenced. The journey itself would entail a 400 mile hike across the Ross Ice Shelf, followed by a climb</a:t>
            </a:r>
            <a:r>
              <a:rPr lang="en-IE" dirty="0"/>
              <a:t> </a:t>
            </a:r>
            <a:r>
              <a:rPr lang="en-IE" dirty="0" smtClean="0"/>
              <a:t>of 120 miles up a Glacier to the South Pole itself. A team of 12 men, </a:t>
            </a:r>
            <a:r>
              <a:rPr lang="en-IE" dirty="0" err="1" smtClean="0"/>
              <a:t>Crean</a:t>
            </a:r>
            <a:r>
              <a:rPr lang="en-IE" dirty="0" smtClean="0"/>
              <a:t> included, set out on 1 November, 1911. By the time the men reached the foot of the Beardmore, they were exhausted. There then followed a withering one month slog up the </a:t>
            </a:r>
            <a:r>
              <a:rPr lang="en-IE" dirty="0" err="1" smtClean="0"/>
              <a:t>crevassestrewn</a:t>
            </a:r>
            <a:r>
              <a:rPr lang="en-IE" dirty="0"/>
              <a:t> </a:t>
            </a:r>
            <a:r>
              <a:rPr lang="en-IE" dirty="0" smtClean="0"/>
              <a:t>Glacier, rising to a height of 10,000 </a:t>
            </a:r>
            <a:r>
              <a:rPr lang="en-IE" dirty="0" err="1" smtClean="0"/>
              <a:t>ft</a:t>
            </a:r>
            <a:r>
              <a:rPr lang="en-IE" dirty="0" smtClean="0"/>
              <a:t> above sea level. At the summit, Scott announced the team that he would be taking to the Pole. </a:t>
            </a:r>
            <a:r>
              <a:rPr lang="en-IE" dirty="0" err="1" smtClean="0"/>
              <a:t>Crean</a:t>
            </a:r>
            <a:r>
              <a:rPr lang="en-IE" dirty="0" smtClean="0"/>
              <a:t> was not selected and he was devastated. After having come so far, Tom </a:t>
            </a:r>
            <a:r>
              <a:rPr lang="en-IE" dirty="0" err="1" smtClean="0"/>
              <a:t>Crean</a:t>
            </a:r>
            <a:r>
              <a:rPr lang="en-IE" dirty="0" smtClean="0"/>
              <a:t>, William </a:t>
            </a:r>
            <a:r>
              <a:rPr lang="en-IE" dirty="0" err="1" smtClean="0"/>
              <a:t>Lashly</a:t>
            </a:r>
            <a:r>
              <a:rPr lang="en-IE" dirty="0" smtClean="0"/>
              <a:t>, and officer Teddy Evans had to return back the way they came. The return journey was down the Glacier and across the Ice Shelf which made a 700-mile (1,100 km) journey back to </a:t>
            </a:r>
            <a:r>
              <a:rPr lang="en-IE" dirty="0" err="1" smtClean="0"/>
              <a:t>Hutpoint</a:t>
            </a:r>
            <a:r>
              <a:rPr lang="en-IE" dirty="0" smtClean="0"/>
              <a:t>. Soon after heading north, the party lost the trail back to the Beardmore Glacier, and were faced with a long detour. </a:t>
            </a:r>
            <a:endParaRPr lang="en-IE" dirty="0"/>
          </a:p>
        </p:txBody>
      </p:sp>
    </p:spTree>
    <p:extLst>
      <p:ext uri="{BB962C8B-B14F-4D97-AF65-F5344CB8AC3E}">
        <p14:creationId xmlns:p14="http://schemas.microsoft.com/office/powerpoint/2010/main" val="1804787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62500" lnSpcReduction="20000"/>
          </a:bodyPr>
          <a:lstStyle/>
          <a:p>
            <a:r>
              <a:rPr lang="en-IE" dirty="0" smtClean="0"/>
              <a:t>Evans became seriously ill with scurvy and as his condition declined, the two other men had to drag him by sledge for days, slowing their progress. Evans continued to deteriorate, and eventually a point was reached where the team could go no further. Once again, </a:t>
            </a:r>
            <a:r>
              <a:rPr lang="en-IE" dirty="0" err="1" smtClean="0"/>
              <a:t>Crean</a:t>
            </a:r>
            <a:r>
              <a:rPr lang="en-IE" dirty="0" smtClean="0"/>
              <a:t> set off on his own, with only a little chocolate and three biscuits to sustain him, without a tent or survival pack covering a distance of 35 miles in 18 hours, hardly taking a break despite the sub-zero temperatures. He reached safety just ahead of a fierce blizzard, which probably would have killed him, and which delayed the rescue party by a day and a half. The rescue was successful, however, and </a:t>
            </a:r>
            <a:r>
              <a:rPr lang="en-IE" dirty="0" err="1" smtClean="0"/>
              <a:t>Lashly</a:t>
            </a:r>
            <a:r>
              <a:rPr lang="en-IE" dirty="0" smtClean="0"/>
              <a:t> and Evans were both brought to base camp alive. Scott and his party were not so fortunate. Scott and his team were beaten to the Pole by a German called Roald Amundsen. Scott’s team perished on the return journey, running out of food and fuel in bad blizzard conditions.</a:t>
            </a:r>
            <a:r>
              <a:rPr lang="en-IE" dirty="0"/>
              <a:t> </a:t>
            </a:r>
            <a:r>
              <a:rPr lang="en-IE" dirty="0" smtClean="0"/>
              <a:t>Tom </a:t>
            </a:r>
            <a:r>
              <a:rPr lang="en-IE" dirty="0" err="1" smtClean="0"/>
              <a:t>Crean</a:t>
            </a:r>
            <a:r>
              <a:rPr lang="en-IE" dirty="0" smtClean="0"/>
              <a:t> was the first to discover the bodies. </a:t>
            </a:r>
            <a:r>
              <a:rPr lang="en-IE" dirty="0" err="1" smtClean="0"/>
              <a:t>Crean</a:t>
            </a:r>
            <a:r>
              <a:rPr lang="en-IE" dirty="0" smtClean="0"/>
              <a:t> and the remaining crew of the Terra Nova, returned to England. At Buckingham Palace the surviving members of the expedition were awarded Polar Medals. </a:t>
            </a:r>
            <a:r>
              <a:rPr lang="en-IE" dirty="0" err="1" smtClean="0"/>
              <a:t>Crean</a:t>
            </a:r>
            <a:r>
              <a:rPr lang="en-IE" dirty="0"/>
              <a:t> </a:t>
            </a:r>
            <a:r>
              <a:rPr lang="en-IE" dirty="0" smtClean="0"/>
              <a:t>was promoted to the rank of Chief Petty Officer.</a:t>
            </a:r>
            <a:endParaRPr lang="en-IE" dirty="0"/>
          </a:p>
        </p:txBody>
      </p:sp>
    </p:spTree>
    <p:extLst>
      <p:ext uri="{BB962C8B-B14F-4D97-AF65-F5344CB8AC3E}">
        <p14:creationId xmlns:p14="http://schemas.microsoft.com/office/powerpoint/2010/main" val="2900710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1521</Words>
  <Application>Microsoft Office PowerPoint</Application>
  <PresentationFormat>On-screen Show (4:3)</PresentationFormat>
  <Paragraphs>17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Tom Crean’s Early Life</vt:lpstr>
      <vt:lpstr>PowerPoint Presentation</vt:lpstr>
      <vt:lpstr>PowerPoint Presentation</vt:lpstr>
      <vt:lpstr>Discovery Expedition 1901-1904</vt:lpstr>
      <vt:lpstr>PowerPoint Presentation</vt:lpstr>
      <vt:lpstr>PowerPoint Presentation</vt:lpstr>
      <vt:lpstr>Terra Nova Expedition 1910- 1913</vt:lpstr>
      <vt:lpstr>PowerPoint Presentation</vt:lpstr>
      <vt:lpstr>PowerPoint Presentation</vt:lpstr>
      <vt:lpstr>Trans-Antarctic Expedition (Endurance Expedition), 1914–17</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Tom Crean</dc:title>
  <dc:creator>Fiona</dc:creator>
  <cp:lastModifiedBy>Fiona</cp:lastModifiedBy>
  <cp:revision>9</cp:revision>
  <cp:lastPrinted>2013-11-11T21:28:55Z</cp:lastPrinted>
  <dcterms:created xsi:type="dcterms:W3CDTF">2013-11-11T20:00:40Z</dcterms:created>
  <dcterms:modified xsi:type="dcterms:W3CDTF">2013-11-11T22:36:04Z</dcterms:modified>
</cp:coreProperties>
</file>